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8"/>
  </p:notesMasterIdLst>
  <p:sldIdLst>
    <p:sldId id="274" r:id="rId2"/>
    <p:sldId id="257" r:id="rId3"/>
    <p:sldId id="259" r:id="rId4"/>
    <p:sldId id="260" r:id="rId5"/>
    <p:sldId id="262" r:id="rId6"/>
    <p:sldId id="261" r:id="rId7"/>
    <p:sldId id="264" r:id="rId8"/>
    <p:sldId id="263" r:id="rId9"/>
    <p:sldId id="265" r:id="rId10"/>
    <p:sldId id="266" r:id="rId11"/>
    <p:sldId id="267" r:id="rId12"/>
    <p:sldId id="268" r:id="rId13"/>
    <p:sldId id="271" r:id="rId14"/>
    <p:sldId id="270" r:id="rId15"/>
    <p:sldId id="269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0000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8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766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1850C-24D7-4AD7-8315-160FF1303BD3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DF9D4-D7BB-4097-86AE-F0D4F19F6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DF9D4-D7BB-4097-86AE-F0D4F19F665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1285860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1"/>
          </p:nvPr>
        </p:nvSpPr>
        <p:spPr>
          <a:xfrm>
            <a:off x="571472" y="1571612"/>
            <a:ext cx="2456364" cy="2327082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5" name="图片占位符 3"/>
          <p:cNvSpPr>
            <a:spLocks noGrp="1"/>
          </p:cNvSpPr>
          <p:nvPr>
            <p:ph type="pic" sz="quarter" idx="12"/>
          </p:nvPr>
        </p:nvSpPr>
        <p:spPr>
          <a:xfrm>
            <a:off x="571472" y="4071942"/>
            <a:ext cx="2456364" cy="2327082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2020/2/16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2020/2/16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2020/2/16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011293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272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2020/2/16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2020/2/16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2020/2/16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2020/2/16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1285860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1C866-91A5-4FE8-852F-4E4EA3F8DEE3}" type="datetimeFigureOut">
              <a:rPr lang="zh-CN" altLang="en-US" smtClean="0"/>
              <a:pPr/>
              <a:t>2020/2/16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743200"/>
            <a:ext cx="7772400" cy="1362075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Первая медицинская помощь</a:t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 при инсульте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685800"/>
            <a:ext cx="7772400" cy="1500187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11 класс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1133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ОБЖ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18000">
              <a:srgbClr val="FFFF99"/>
            </a:gs>
            <a:gs pos="64999">
              <a:srgbClr val="F0EBD5"/>
            </a:gs>
            <a:gs pos="100000">
              <a:srgbClr val="D1C39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Нарушения двигательных функций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Слабость или неловкость движений на одной стороне тела, полные или частичные.</a:t>
            </a:r>
          </a:p>
          <a:p>
            <a:r>
              <a:rPr lang="ru-RU" sz="3600" b="1" dirty="0" smtClean="0"/>
              <a:t> Одновременное двустороннее развитие слабости в конечностях.</a:t>
            </a:r>
          </a:p>
          <a:p>
            <a:r>
              <a:rPr lang="ru-RU" sz="3600" b="1" dirty="0" smtClean="0"/>
              <a:t> Нарушения глотания. </a:t>
            </a:r>
          </a:p>
          <a:p>
            <a:r>
              <a:rPr lang="ru-RU" sz="3600" b="1" dirty="0" smtClean="0"/>
              <a:t>Нарушения координации.</a:t>
            </a:r>
            <a:endParaRPr lang="ru-RU" sz="3600" b="1" dirty="0"/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8001000" y="5486400"/>
            <a:ext cx="685800" cy="661416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18000">
              <a:srgbClr val="FFFF99"/>
            </a:gs>
            <a:gs pos="64999">
              <a:srgbClr val="F0EBD5"/>
            </a:gs>
            <a:gs pos="100000">
              <a:srgbClr val="D1C39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Нарушение чувствительных функций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Autofit/>
          </a:bodyPr>
          <a:lstStyle/>
          <a:p>
            <a:r>
              <a:rPr lang="ru-RU" sz="3400" b="1" dirty="0" smtClean="0"/>
              <a:t>Изменения чувствительности на одной стороне тела, полное или частичное. </a:t>
            </a:r>
          </a:p>
          <a:p>
            <a:r>
              <a:rPr lang="ru-RU" sz="3400" b="1" dirty="0" smtClean="0"/>
              <a:t>Зрительные - снижение зрения на один глаз, полное или частичное. </a:t>
            </a:r>
          </a:p>
          <a:p>
            <a:r>
              <a:rPr lang="ru-RU" sz="3400" b="1" dirty="0" smtClean="0"/>
              <a:t>Выпадения правой или левой половины поля зрения. </a:t>
            </a:r>
          </a:p>
          <a:p>
            <a:r>
              <a:rPr lang="ru-RU" sz="3400" b="1" dirty="0" smtClean="0"/>
              <a:t>Двусторонняя слепота. </a:t>
            </a:r>
          </a:p>
          <a:p>
            <a:r>
              <a:rPr lang="ru-RU" sz="3400" b="1" dirty="0" smtClean="0"/>
              <a:t>Двоение перед глазами.</a:t>
            </a:r>
            <a:endParaRPr lang="ru-RU" sz="3400" b="1" dirty="0"/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8001000" y="5486400"/>
            <a:ext cx="685800" cy="661416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18000">
              <a:srgbClr val="FFFF99"/>
            </a:gs>
            <a:gs pos="64999">
              <a:srgbClr val="F0EBD5"/>
            </a:gs>
            <a:gs pos="100000">
              <a:srgbClr val="D1C39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Ощущение вращения предметов. </a:t>
            </a:r>
          </a:p>
          <a:p>
            <a:r>
              <a:rPr lang="ru-RU" b="1" dirty="0" smtClean="0"/>
              <a:t>Нарушения поведения и познавательных функций. </a:t>
            </a:r>
          </a:p>
          <a:p>
            <a:r>
              <a:rPr lang="ru-RU" b="1" dirty="0" smtClean="0"/>
              <a:t>Трудно одеваться, причесываться, чистить зубы и т.д.; нарушение ориентации в пространстве; нарушения копирования рисунков, например, часов, цветка или пересекающихся кубиков (нарушения зрительно-пространственного восприятия). </a:t>
            </a:r>
          </a:p>
          <a:p>
            <a:r>
              <a:rPr lang="ru-RU" b="1" dirty="0" smtClean="0"/>
              <a:t>Нарушения памяти. </a:t>
            </a:r>
            <a:endParaRPr lang="ru-RU" b="1" dirty="0"/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8001000" y="5486400"/>
            <a:ext cx="685800" cy="661416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rgbClr val="FFFF99"/>
            </a:gs>
            <a:gs pos="64999">
              <a:srgbClr val="F0EBD5"/>
            </a:gs>
            <a:gs pos="100000">
              <a:srgbClr val="D1C39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Симптомы инсульт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05582"/>
            <a:ext cx="8671981" cy="6423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rgbClr val="FFFF99"/>
            </a:gs>
            <a:gs pos="64999">
              <a:srgbClr val="F0EBD5"/>
            </a:gs>
            <a:gs pos="100000">
              <a:srgbClr val="D1C39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Внимание! 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Три основных приёма распознавания симптомов инсульта (УЗП):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900" b="1" dirty="0" smtClean="0">
                <a:solidFill>
                  <a:srgbClr val="FF0000"/>
                </a:solidFill>
              </a:rPr>
              <a:t>   У</a:t>
            </a:r>
            <a:r>
              <a:rPr lang="ru-RU" b="1" dirty="0" smtClean="0"/>
              <a:t> — Попросите пострадавшего </a:t>
            </a:r>
            <a:r>
              <a:rPr lang="ru-RU" b="1" u="sng" dirty="0" smtClean="0">
                <a:solidFill>
                  <a:srgbClr val="0070C0"/>
                </a:solidFill>
              </a:rPr>
              <a:t>УЛЫБНУТЬСЯ</a:t>
            </a:r>
            <a:r>
              <a:rPr lang="ru-RU" b="1" dirty="0" smtClean="0"/>
              <a:t>. </a:t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3900" b="1" dirty="0" smtClean="0">
                <a:solidFill>
                  <a:srgbClr val="FF0000"/>
                </a:solidFill>
              </a:rPr>
              <a:t>З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— Попросите его </a:t>
            </a:r>
            <a:r>
              <a:rPr lang="ru-RU" b="1" u="sng" dirty="0" smtClean="0">
                <a:solidFill>
                  <a:srgbClr val="0070C0"/>
                </a:solidFill>
              </a:rPr>
              <a:t>ЗАГОВОРИТЬ</a:t>
            </a:r>
            <a:r>
              <a:rPr lang="ru-RU" b="1" dirty="0" smtClean="0"/>
              <a:t>. Попросить выговорить простое предложение. Связно. Например: «За окном светит солнце» 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900" b="1" dirty="0" smtClean="0">
                <a:solidFill>
                  <a:srgbClr val="FF0000"/>
                </a:solidFill>
              </a:rPr>
              <a:t>П</a:t>
            </a:r>
            <a:r>
              <a:rPr lang="ru-RU" b="1" dirty="0" smtClean="0"/>
              <a:t> — Попросите его </a:t>
            </a:r>
            <a:r>
              <a:rPr lang="ru-RU" b="1" u="sng" dirty="0" smtClean="0">
                <a:solidFill>
                  <a:srgbClr val="0070C0"/>
                </a:solidFill>
              </a:rPr>
              <a:t>ПОДНЯТЬ</a:t>
            </a:r>
            <a:r>
              <a:rPr lang="ru-RU" b="1" dirty="0" smtClean="0"/>
              <a:t> обе руки.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rgbClr val="FFFF99"/>
            </a:gs>
            <a:gs pos="64999">
              <a:srgbClr val="F0EBD5"/>
            </a:gs>
            <a:gs pos="100000">
              <a:srgbClr val="D1C39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0803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Первая помощь при инсульте</a:t>
            </a:r>
            <a:r>
              <a:rPr lang="ru-RU" b="1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Уложите больного на высокие подушки, чтобы голова была приподнята над уровнем постели примерно на 30 градусов; </a:t>
            </a:r>
            <a:br>
              <a:rPr lang="ru-RU" dirty="0" smtClean="0"/>
            </a:b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Откройте форточку или окно, чтобы в помещение поступал свежий воздух; </a:t>
            </a:r>
            <a:br>
              <a:rPr lang="ru-RU" dirty="0" smtClean="0"/>
            </a:b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Снимите стесняющую одежду, расстегните воротничок рубашки, тугой ремень или пояс; 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Измерьте артериальное давление. </a:t>
            </a:r>
            <a:br>
              <a:rPr lang="ru-RU" dirty="0" smtClean="0"/>
            </a:br>
            <a:r>
              <a:rPr lang="ru-RU" dirty="0" smtClean="0"/>
              <a:t>Если оно повышено, дайте лекарственный препарат, который больной обычно принимает в таких случаях; </a:t>
            </a:r>
            <a:br>
              <a:rPr lang="ru-RU" dirty="0" smtClean="0"/>
            </a:b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Если лекарства под рукой нет, опустите ноги больного в умеренно горячую воду;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rgbClr val="FFFF99"/>
            </a:gs>
            <a:gs pos="64999">
              <a:srgbClr val="F0EBD5"/>
            </a:gs>
            <a:gs pos="100000">
              <a:srgbClr val="D1C39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0803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Контрольные вопросы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257800"/>
          </a:xfrm>
          <a:noFill/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 Назовите причины инсульта. </a:t>
            </a:r>
            <a:br>
              <a:rPr lang="ru-RU" b="1" dirty="0" smtClean="0"/>
            </a:br>
            <a:r>
              <a:rPr lang="ru-RU" b="1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Какие осложнения в организме вызывает инсульт, и какие от него могут быть последствия? </a:t>
            </a:r>
            <a:br>
              <a:rPr lang="ru-RU" b="1" dirty="0" smtClean="0"/>
            </a:br>
            <a:r>
              <a:rPr lang="ru-RU" b="1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Назовите симптомы инсульта. </a:t>
            </a:r>
            <a:br>
              <a:rPr lang="ru-RU" b="1" dirty="0" smtClean="0"/>
            </a:br>
            <a:endParaRPr lang="ru-RU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 В какой последовательности оказывается первая медицинская помощь при инсульте?</a:t>
            </a:r>
            <a:endParaRPr lang="ru-RU" dirty="0"/>
          </a:p>
        </p:txBody>
      </p:sp>
      <p:pic>
        <p:nvPicPr>
          <p:cNvPr id="4" name="Picture 2" descr="C:\Documents and Settings\Дом\Рабочий стол\Все загрузки\Первая помощь при инсульт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3048000"/>
            <a:ext cx="1676400" cy="2151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FFFF99"/>
            </a:gs>
            <a:gs pos="64999">
              <a:srgbClr val="F0EBD5"/>
            </a:gs>
            <a:gs pos="100000">
              <a:srgbClr val="D1C39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Учебный вопрос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3600" b="1" dirty="0" smtClean="0"/>
              <a:t>Первая медицинская помощь при инсульте.</a:t>
            </a:r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Теоретическая часть.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Понятие об инсульте. Причины и признаки инсульта. 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Практическая часть.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Отработка приемов оказания первой медицинской помощи при инсульте. </a:t>
            </a:r>
            <a:endParaRPr lang="ru-RU" dirty="0"/>
          </a:p>
        </p:txBody>
      </p:sp>
      <p:pic>
        <p:nvPicPr>
          <p:cNvPr id="4" name="Picture 2" descr="C:\Documents and Settings\Дом\Рабочий стол\Все загрузки\Первая помощь при инсульт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4706470"/>
            <a:ext cx="1676400" cy="2151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rgbClr val="FFFF99"/>
            </a:gs>
            <a:gs pos="64999">
              <a:srgbClr val="F0EBD5"/>
            </a:gs>
            <a:gs pos="100000">
              <a:srgbClr val="D1C39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  Инсульт</a:t>
            </a:r>
            <a:r>
              <a:rPr lang="ru-RU" sz="3600" dirty="0" smtClean="0"/>
              <a:t> – это тяжелое и очень опасное нарушение мозгового кровообращения, что в итоге вызывает гибель мозговой ткани, из-за недостатка необходимого питания в головном мозге, в результате чего повреждается мозг и происходит закупорка либо разрывы сосудов мозга.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Picture 2" descr="C:\Documents and Settings\Дом\Рабочий стол\Все загрузки\Первая помощь при инсульт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4706470"/>
            <a:ext cx="1676400" cy="2151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rgbClr val="FFFF99"/>
            </a:gs>
            <a:gs pos="64999">
              <a:srgbClr val="F0EBD5"/>
            </a:gs>
            <a:gs pos="100000">
              <a:srgbClr val="D1C39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Различают два вида инсульта: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52400" y="1447800"/>
            <a:ext cx="4419600" cy="762000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solidFill>
                  <a:srgbClr val="0070C0"/>
                </a:solidFill>
              </a:rPr>
              <a:t>Инсульт  геморрагический (разрыв сосуда и кровоизлияние)</a:t>
            </a:r>
            <a:endParaRPr lang="ru-RU" sz="2200" dirty="0">
              <a:solidFill>
                <a:srgbClr val="0070C0"/>
              </a:solidFill>
            </a:endParaRPr>
          </a:p>
        </p:txBody>
      </p:sp>
      <p:pic>
        <p:nvPicPr>
          <p:cNvPr id="8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1" y="2667000"/>
            <a:ext cx="4114800" cy="3200400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803275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rgbClr val="0070C0"/>
                </a:solidFill>
              </a:rPr>
              <a:t>Инсульт  ишемический  (закупорка сосуда)</a:t>
            </a:r>
            <a:endParaRPr lang="ru-RU" sz="2200" dirty="0">
              <a:solidFill>
                <a:srgbClr val="0070C0"/>
              </a:solidFill>
            </a:endParaRPr>
          </a:p>
        </p:txBody>
      </p:sp>
      <p:pic>
        <p:nvPicPr>
          <p:cNvPr id="9" name="Picture 8" descr="АЛКОГОЛЬ+ТАБАК=ИНСУЛЬТ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4760912" y="2883694"/>
            <a:ext cx="3810000" cy="2533650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rgbClr val="FFFF99"/>
            </a:gs>
            <a:gs pos="64999">
              <a:srgbClr val="F0EBD5"/>
            </a:gs>
            <a:gs pos="100000">
              <a:srgbClr val="D1C39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Содержимое 8"/>
          <p:cNvGrpSpPr>
            <a:grpSpLocks noGrp="1"/>
          </p:cNvGrpSpPr>
          <p:nvPr>
            <p:ph idx="1"/>
          </p:nvPr>
        </p:nvGrpSpPr>
        <p:grpSpPr>
          <a:xfrm>
            <a:off x="457200" y="304800"/>
            <a:ext cx="8229600" cy="6204872"/>
            <a:chOff x="900113" y="620713"/>
            <a:chExt cx="7404100" cy="5993830"/>
          </a:xfrm>
        </p:grpSpPr>
        <p:pic>
          <p:nvPicPr>
            <p:cNvPr id="10" name="Picture 10" descr="insul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00113" y="620713"/>
              <a:ext cx="3671887" cy="2936875"/>
            </a:xfrm>
            <a:prstGeom prst="rect">
              <a:avLst/>
            </a:prstGeom>
            <a:noFill/>
          </p:spPr>
        </p:pic>
        <p:pic>
          <p:nvPicPr>
            <p:cNvPr id="11" name="Picture 11" descr="insult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43438" y="620713"/>
              <a:ext cx="3652837" cy="2922587"/>
            </a:xfrm>
            <a:prstGeom prst="rect">
              <a:avLst/>
            </a:prstGeom>
            <a:noFill/>
          </p:spPr>
        </p:pic>
        <p:pic>
          <p:nvPicPr>
            <p:cNvPr id="12" name="Picture 12" descr="insult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43438" y="3644900"/>
              <a:ext cx="3660775" cy="2928938"/>
            </a:xfrm>
            <a:prstGeom prst="rect">
              <a:avLst/>
            </a:prstGeom>
            <a:noFill/>
          </p:spPr>
        </p:pic>
        <p:pic>
          <p:nvPicPr>
            <p:cNvPr id="13" name="Picture 13" descr="insult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00113" y="3677668"/>
              <a:ext cx="3671887" cy="29368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rgbClr val="FFFF99"/>
            </a:gs>
            <a:gs pos="64999">
              <a:srgbClr val="F0EBD5"/>
            </a:gs>
            <a:gs pos="100000">
              <a:srgbClr val="D1C39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При геморрагическом инсульте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CC0066"/>
                </a:solidFill>
              </a:rPr>
              <a:t>В полушарии головного мозга с образованием внутримозговой гематомы – проявления более бурные:</a:t>
            </a:r>
          </a:p>
          <a:p>
            <a:pPr algn="just"/>
            <a:r>
              <a:rPr lang="ru-RU" sz="3100" dirty="0" smtClean="0"/>
              <a:t> на фоне гипертонического криза возникает или значительно усиливается головная боль, часто в одной половине головы, затем больной теряет сознание, лицо становится сизым или красным, дыхание хриплое, часто бывает многократная рвота. </a:t>
            </a:r>
          </a:p>
          <a:p>
            <a:pPr algn="just"/>
            <a:r>
              <a:rPr lang="ru-RU" sz="3100" dirty="0" smtClean="0"/>
              <a:t>Через некоторое время при таком инсульте может развиться судорожный припадок с преобладанием судорог на одной половине тела, зрачок на стороне инсульта расширяется.</a:t>
            </a:r>
            <a:endParaRPr lang="ru-RU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rgbClr val="FFFF99"/>
            </a:gs>
            <a:gs pos="64999">
              <a:srgbClr val="F0EBD5"/>
            </a:gs>
            <a:gs pos="100000">
              <a:srgbClr val="D1C39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Ишемический инсульт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Это клинический синдром, проявляющийся острым нарушением локальных функций мозга, которое продолжается более 24 часов, или приводящий к смерти, может быть вызван либо недостаточностью кровоснабжения в определенной зоне мозга в результате снижения мозгового кровотока, тромбоза или эмболии, связанных с заболеваниями сосудов, сердца или крови.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rgbClr val="FFFF99"/>
            </a:gs>
            <a:gs pos="64999">
              <a:srgbClr val="F0EBD5"/>
            </a:gs>
            <a:gs pos="100000">
              <a:srgbClr val="D1C39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Симптомы ишемического инсульта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600" b="1" dirty="0" smtClean="0"/>
              <a:t>нарушения речи;</a:t>
            </a:r>
          </a:p>
          <a:p>
            <a:pPr>
              <a:buNone/>
            </a:pPr>
            <a:endParaRPr lang="ru-RU" sz="3600" b="1" dirty="0" smtClean="0"/>
          </a:p>
          <a:p>
            <a:r>
              <a:rPr lang="ru-RU" sz="3600" b="1" dirty="0" smtClean="0"/>
              <a:t>нарушения двигательных </a:t>
            </a:r>
          </a:p>
          <a:p>
            <a:pPr>
              <a:buNone/>
            </a:pPr>
            <a:r>
              <a:rPr lang="ru-RU" sz="3600" b="1" dirty="0" smtClean="0"/>
              <a:t>    функций; </a:t>
            </a:r>
          </a:p>
          <a:p>
            <a:r>
              <a:rPr lang="ru-RU" sz="3600" b="1" dirty="0" smtClean="0"/>
              <a:t>нарушение чувствительных функций,</a:t>
            </a:r>
          </a:p>
          <a:p>
            <a:pPr>
              <a:buNone/>
            </a:pPr>
            <a:r>
              <a:rPr lang="ru-RU" sz="3600" b="1" dirty="0" smtClean="0"/>
              <a:t>    зрения на одной стороне. 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вестибулярные нарушения.</a:t>
            </a:r>
            <a:endParaRPr lang="ru-RU" sz="3600" b="1" dirty="0"/>
          </a:p>
        </p:txBody>
      </p:sp>
      <p:sp>
        <p:nvSpPr>
          <p:cNvPr id="4" name="Управляющая кнопка: документ 3">
            <a:hlinkClick r:id="rId3" action="ppaction://hlinksldjump" highlightClick="1"/>
          </p:cNvPr>
          <p:cNvSpPr/>
          <p:nvPr/>
        </p:nvSpPr>
        <p:spPr>
          <a:xfrm>
            <a:off x="7315200" y="1524000"/>
            <a:ext cx="838200" cy="914400"/>
          </a:xfrm>
          <a:prstGeom prst="actionButtonDocumen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кумент 4">
            <a:hlinkClick r:id="rId4" action="ppaction://hlinksldjump" highlightClick="1"/>
          </p:cNvPr>
          <p:cNvSpPr/>
          <p:nvPr/>
        </p:nvSpPr>
        <p:spPr>
          <a:xfrm>
            <a:off x="7315200" y="2819400"/>
            <a:ext cx="838200" cy="914400"/>
          </a:xfrm>
          <a:prstGeom prst="actionButtonDocumen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кумент 5">
            <a:hlinkClick r:id="rId5" action="ppaction://hlinksldjump" highlightClick="1"/>
          </p:cNvPr>
          <p:cNvSpPr/>
          <p:nvPr/>
        </p:nvSpPr>
        <p:spPr>
          <a:xfrm>
            <a:off x="7315200" y="4343400"/>
            <a:ext cx="838200" cy="914400"/>
          </a:xfrm>
          <a:prstGeom prst="actionButtonDocumen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кумент 8">
            <a:hlinkClick r:id="rId6" action="ppaction://hlinksldjump" highlightClick="1"/>
          </p:cNvPr>
          <p:cNvSpPr/>
          <p:nvPr/>
        </p:nvSpPr>
        <p:spPr>
          <a:xfrm>
            <a:off x="7315200" y="5486400"/>
            <a:ext cx="838200" cy="914400"/>
          </a:xfrm>
          <a:prstGeom prst="actionButtonDocumen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6477000" y="19812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477000" y="32004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477000" y="48006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477000" y="58674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18000">
              <a:srgbClr val="FFFF99"/>
            </a:gs>
            <a:gs pos="64999">
              <a:srgbClr val="F0EBD5"/>
            </a:gs>
            <a:gs pos="100000">
              <a:srgbClr val="D1C39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Нарушения речи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Нарушения понимания или использования речи. </a:t>
            </a:r>
          </a:p>
          <a:p>
            <a:r>
              <a:rPr lang="ru-RU" sz="4400" b="1" dirty="0" smtClean="0"/>
              <a:t>Нарушения чтения и письма. </a:t>
            </a:r>
          </a:p>
          <a:p>
            <a:r>
              <a:rPr lang="ru-RU" sz="4400" b="1" dirty="0" smtClean="0"/>
              <a:t>Нарушения счета. </a:t>
            </a:r>
          </a:p>
          <a:p>
            <a:r>
              <a:rPr lang="ru-RU" sz="4400" b="1" dirty="0" smtClean="0"/>
              <a:t>Смазанность речи. </a:t>
            </a:r>
            <a:endParaRPr lang="ru-RU" sz="4400" b="1" dirty="0"/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8001000" y="5486400"/>
            <a:ext cx="685800" cy="661416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3">
  <a:themeElements>
    <a:clrScheme name="自定义 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E36C0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Тема33</Template>
  <TotalTime>309</TotalTime>
  <Words>315</Words>
  <PresentationFormat>Экран (4:3)</PresentationFormat>
  <Paragraphs>64</Paragraphs>
  <Slides>16</Slides>
  <Notes>1</Notes>
  <HiddenSlides>4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Тема33</vt:lpstr>
      <vt:lpstr>Первая медицинская помощь  при инсульте</vt:lpstr>
      <vt:lpstr>Учебный вопрос</vt:lpstr>
      <vt:lpstr>Слайд 3</vt:lpstr>
      <vt:lpstr>Различают два вида инсульта:</vt:lpstr>
      <vt:lpstr>Слайд 5</vt:lpstr>
      <vt:lpstr>При геморрагическом инсульте</vt:lpstr>
      <vt:lpstr>Ишемический инсульт </vt:lpstr>
      <vt:lpstr>Симптомы ишемического инсульта</vt:lpstr>
      <vt:lpstr>Нарушения речи</vt:lpstr>
      <vt:lpstr>Нарушения двигательных функций</vt:lpstr>
      <vt:lpstr>Нарушение чувствительных функций</vt:lpstr>
      <vt:lpstr>Слайд 12</vt:lpstr>
      <vt:lpstr>Слайд 13</vt:lpstr>
      <vt:lpstr>Внимание!  Три основных приёма распознавания симптомов инсульта (УЗП):</vt:lpstr>
      <vt:lpstr>Первая помощь при инсульте </vt:lpstr>
      <vt:lpstr>Контрольные вопросы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Galina</dc:creator>
  <cp:lastModifiedBy>USER</cp:lastModifiedBy>
  <cp:revision>38</cp:revision>
  <dcterms:modified xsi:type="dcterms:W3CDTF">2020-02-16T08:52:35Z</dcterms:modified>
</cp:coreProperties>
</file>